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571" r:id="rId3"/>
    <p:sldId id="572" r:id="rId4"/>
    <p:sldId id="573" r:id="rId5"/>
    <p:sldId id="574" r:id="rId6"/>
    <p:sldId id="265" r:id="rId7"/>
    <p:sldId id="264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Poppins" panose="00000500000000000000" pitchFamily="2" charset="0"/>
      <p:regular r:id="rId11"/>
      <p:bold r:id="rId12"/>
    </p:embeddedFont>
    <p:embeddedFont>
      <p:font typeface="Poppins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771" autoAdjust="0"/>
  </p:normalViewPr>
  <p:slideViewPr>
    <p:cSldViewPr>
      <p:cViewPr varScale="1">
        <p:scale>
          <a:sx n="52" d="100"/>
          <a:sy n="52" d="100"/>
        </p:scale>
        <p:origin x="7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F38B-FEE3-403A-A855-033A5B3872C0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77620-B2B2-4A9C-8C59-C42AD14ED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77620-B2B2-4A9C-8C59-C42AD14EDD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77620-B2B2-4A9C-8C59-C42AD14EDD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00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339" y="2131228"/>
            <a:ext cx="4417285" cy="2843555"/>
          </a:xfrm>
          <a:custGeom>
            <a:avLst/>
            <a:gdLst/>
            <a:ahLst/>
            <a:cxnLst/>
            <a:rect l="l" t="t" r="r" b="b"/>
            <a:pathLst>
              <a:path w="4417285" h="2843555">
                <a:moveTo>
                  <a:pt x="0" y="0"/>
                </a:moveTo>
                <a:lnTo>
                  <a:pt x="4417285" y="0"/>
                </a:lnTo>
                <a:lnTo>
                  <a:pt x="4417285" y="2843556"/>
                </a:lnTo>
                <a:lnTo>
                  <a:pt x="0" y="2843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78726" y="5213747"/>
            <a:ext cx="1145667" cy="1146086"/>
          </a:xfrm>
          <a:custGeom>
            <a:avLst/>
            <a:gdLst/>
            <a:ahLst/>
            <a:cxnLst/>
            <a:rect l="l" t="t" r="r" b="b"/>
            <a:pathLst>
              <a:path w="1145667" h="1146086">
                <a:moveTo>
                  <a:pt x="0" y="0"/>
                </a:moveTo>
                <a:lnTo>
                  <a:pt x="1145667" y="0"/>
                </a:lnTo>
                <a:lnTo>
                  <a:pt x="1145667" y="1146086"/>
                </a:lnTo>
                <a:lnTo>
                  <a:pt x="0" y="114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46196" y="5213747"/>
            <a:ext cx="1145648" cy="1146086"/>
          </a:xfrm>
          <a:custGeom>
            <a:avLst/>
            <a:gdLst/>
            <a:ahLst/>
            <a:cxnLst/>
            <a:rect l="l" t="t" r="r" b="b"/>
            <a:pathLst>
              <a:path w="1145648" h="1146086">
                <a:moveTo>
                  <a:pt x="0" y="0"/>
                </a:moveTo>
                <a:lnTo>
                  <a:pt x="1145648" y="0"/>
                </a:lnTo>
                <a:lnTo>
                  <a:pt x="1145648" y="1146086"/>
                </a:lnTo>
                <a:lnTo>
                  <a:pt x="0" y="1146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0496" y="5583629"/>
            <a:ext cx="9750251" cy="122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53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 </a:t>
            </a:r>
            <a:r>
              <a:rPr lang="en-US" sz="532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aliado</a:t>
            </a:r>
            <a:r>
              <a:rPr lang="en-US" sz="53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32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logístivo</a:t>
            </a:r>
            <a:r>
              <a:rPr lang="en-US" sz="53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32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estratégico</a:t>
            </a:r>
            <a:r>
              <a:rPr lang="en-US" sz="53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32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53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Paraguay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85880" y="7042375"/>
            <a:ext cx="70028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5"/>
              </a:lnSpc>
            </a:pPr>
            <a:r>
              <a:rPr lang="en-US" sz="25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0EB1D-F6EE-B3A6-8819-ADC9A05C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573E7EC5-37C0-C26D-EFE4-A252CDDF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256" y="1247453"/>
            <a:ext cx="2114845" cy="229584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681A831-B24C-518D-648F-5456E2D4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5" y="1234015"/>
            <a:ext cx="3575360" cy="245305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64C923F-D9C6-D935-ECFA-8C51ED694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72" y="1364985"/>
            <a:ext cx="2463356" cy="245305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F789BAB5-7814-CD2B-373B-3A0E2875C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785" y="1403414"/>
            <a:ext cx="2463356" cy="245305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BC63CA5F-B3D6-7357-FFCD-7A47E0148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256" y="5931845"/>
            <a:ext cx="2193470" cy="2193470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2F31AE37-94BB-029D-9F26-56B26B36B4E0}"/>
              </a:ext>
            </a:extLst>
          </p:cNvPr>
          <p:cNvSpPr txBox="1"/>
          <p:nvPr/>
        </p:nvSpPr>
        <p:spPr>
          <a:xfrm>
            <a:off x="5552344" y="765049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2. HANGAR AEROPORTO</a:t>
            </a:r>
          </a:p>
          <a:p>
            <a:r>
              <a:rPr lang="pt-BR" b="1" dirty="0"/>
              <a:t>REPUBLICA DOMINICANA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19E75F3-FB09-341B-5882-48E0EE8263AE}"/>
              </a:ext>
            </a:extLst>
          </p:cNvPr>
          <p:cNvSpPr txBox="1"/>
          <p:nvPr/>
        </p:nvSpPr>
        <p:spPr>
          <a:xfrm>
            <a:off x="9981007" y="851082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3. CENTRO LOGISTICO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5135A9C-8EB8-FD40-063B-94E204CAD914}"/>
              </a:ext>
            </a:extLst>
          </p:cNvPr>
          <p:cNvSpPr txBox="1"/>
          <p:nvPr/>
        </p:nvSpPr>
        <p:spPr>
          <a:xfrm>
            <a:off x="15052510" y="5511417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5. CASA DEL CLIENTE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BF570F6-0E5F-8C4A-83DC-810DE0731E80}"/>
              </a:ext>
            </a:extLst>
          </p:cNvPr>
          <p:cNvSpPr txBox="1"/>
          <p:nvPr/>
        </p:nvSpPr>
        <p:spPr>
          <a:xfrm>
            <a:off x="789717" y="903931"/>
            <a:ext cx="243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1. TRANSPORTE AÉREO</a:t>
            </a:r>
          </a:p>
          <a:p>
            <a:r>
              <a:rPr lang="pt-BR" b="1" dirty="0"/>
              <a:t>CHINA, EUA E ESPANHA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4DF47AD-80FE-FE3D-AA24-DFCEEAEE5139}"/>
              </a:ext>
            </a:extLst>
          </p:cNvPr>
          <p:cNvSpPr txBox="1"/>
          <p:nvPr/>
        </p:nvSpPr>
        <p:spPr>
          <a:xfrm>
            <a:off x="15544485" y="878121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4. SUCURSAL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4A240EF-DC8F-6F20-9F58-55C49F68DB97}"/>
              </a:ext>
            </a:extLst>
          </p:cNvPr>
          <p:cNvSpPr txBox="1"/>
          <p:nvPr/>
        </p:nvSpPr>
        <p:spPr>
          <a:xfrm>
            <a:off x="685063" y="3821090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Uso do sistema 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0CECF0-1327-6231-FC03-429F455EB959}"/>
              </a:ext>
            </a:extLst>
          </p:cNvPr>
          <p:cNvSpPr txBox="1"/>
          <p:nvPr/>
        </p:nvSpPr>
        <p:spPr>
          <a:xfrm>
            <a:off x="129045" y="4231131"/>
            <a:ext cx="43766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Os pacotes são inseridos no sistema BSPACK nos pontos de origem, que são China, Espanha e Miami. </a:t>
            </a:r>
          </a:p>
          <a:p>
            <a:endParaRPr lang="pt-PT" dirty="0"/>
          </a:p>
          <a:p>
            <a:r>
              <a:rPr lang="pt-PT" dirty="0"/>
              <a:t>Imediatamente após o registro no sistema, já dispomos previamente das informações sobre o destino do pacote: para quem ele é destinado e para qual endereço deverá ser entregue.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55206B-0B9F-A6F1-1CE4-97B078F62A1C}"/>
              </a:ext>
            </a:extLst>
          </p:cNvPr>
          <p:cNvSpPr txBox="1"/>
          <p:nvPr/>
        </p:nvSpPr>
        <p:spPr>
          <a:xfrm>
            <a:off x="5488005" y="4246692"/>
            <a:ext cx="2463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Os pacotes chegam ao aeroporto em malotes, todos consolidados, e são transportados do aeroporto até o nosso armazém principal.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7CDFB2-B164-521E-4F7B-3A0E0B0AF1BD}"/>
              </a:ext>
            </a:extLst>
          </p:cNvPr>
          <p:cNvSpPr txBox="1"/>
          <p:nvPr/>
        </p:nvSpPr>
        <p:spPr>
          <a:xfrm>
            <a:off x="8591754" y="4154997"/>
            <a:ext cx="49297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Uma vez que toda a carga esteja no armazém principal, inicia-se a leitura dos códigos de barras das etiquetas para registrar a entrada nesse armazém. No momento em que cada pacote é manuseado pelos colaboradores e o código de barras é escaneado com o leitor, o funcionário observa a etiqueta e realiza a classificação correta, identificando: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Pacotes que permanecem no CD para retirada ou entrega dentro do próprio escritório.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Pacotes que permanecem no CD para entrega via serviço de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Pacotes que devem ser encaminhados para as diferentes filiais dentro do país.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26B2B4-0BAC-2EAA-DBC4-C4D4D3C751DF}"/>
              </a:ext>
            </a:extLst>
          </p:cNvPr>
          <p:cNvSpPr txBox="1"/>
          <p:nvPr/>
        </p:nvSpPr>
        <p:spPr>
          <a:xfrm>
            <a:off x="9810389" y="3833068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Uso do sistema 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41132E-0891-11A6-46F6-47C97A43608D}"/>
              </a:ext>
            </a:extLst>
          </p:cNvPr>
          <p:cNvSpPr txBox="1"/>
          <p:nvPr/>
        </p:nvSpPr>
        <p:spPr>
          <a:xfrm>
            <a:off x="8591754" y="8125315"/>
            <a:ext cx="5044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Após a classificação, os pacotes são registrados como saída no sistema, gerando uma transferência. Essa transferência funciona como um formulário interno, no qual se informa o nome ou número do delivery ou da rota, e são inseridos os códigos de barras dos pacotes que serão transportados nesse delivery ou rota para outras filiais.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4EE691-D145-9FE3-B9D4-873CEE336CF4}"/>
              </a:ext>
            </a:extLst>
          </p:cNvPr>
          <p:cNvSpPr txBox="1"/>
          <p:nvPr/>
        </p:nvSpPr>
        <p:spPr>
          <a:xfrm>
            <a:off x="14792160" y="8069332"/>
            <a:ext cx="3505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Por fim, quando o pacote é entregue, o cliente assina um documento de recebimento. Esse documento é encaminhado para o CD ou Sucursal, onde o pacote é marcado como entregue no sistema.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073873-ABE6-01B7-5029-0C9D9DEF0317}"/>
              </a:ext>
            </a:extLst>
          </p:cNvPr>
          <p:cNvSpPr txBox="1"/>
          <p:nvPr/>
        </p:nvSpPr>
        <p:spPr>
          <a:xfrm>
            <a:off x="15062342" y="3522001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Uso do sistema 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563653DB-FC55-EB38-6D83-8A5B2063426E}"/>
              </a:ext>
            </a:extLst>
          </p:cNvPr>
          <p:cNvSpPr/>
          <p:nvPr/>
        </p:nvSpPr>
        <p:spPr>
          <a:xfrm>
            <a:off x="4114800" y="2324100"/>
            <a:ext cx="978408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02A23FB2-9A07-FA75-1BCA-70806B5BC728}"/>
              </a:ext>
            </a:extLst>
          </p:cNvPr>
          <p:cNvSpPr/>
          <p:nvPr/>
        </p:nvSpPr>
        <p:spPr>
          <a:xfrm>
            <a:off x="8362823" y="2150004"/>
            <a:ext cx="978408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8E28852-94D7-FD5F-2861-E474C2ED7D73}"/>
              </a:ext>
            </a:extLst>
          </p:cNvPr>
          <p:cNvSpPr/>
          <p:nvPr/>
        </p:nvSpPr>
        <p:spPr>
          <a:xfrm>
            <a:off x="13165295" y="2123672"/>
            <a:ext cx="978408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A352F8A-50A3-9AF3-44FD-7CED05A71618}"/>
              </a:ext>
            </a:extLst>
          </p:cNvPr>
          <p:cNvSpPr txBox="1"/>
          <p:nvPr/>
        </p:nvSpPr>
        <p:spPr>
          <a:xfrm>
            <a:off x="5436080" y="3830478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Uso do sistema 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444D6E-C770-4BEB-8FAE-61795D913073}"/>
              </a:ext>
            </a:extLst>
          </p:cNvPr>
          <p:cNvSpPr txBox="1"/>
          <p:nvPr/>
        </p:nvSpPr>
        <p:spPr>
          <a:xfrm>
            <a:off x="381000" y="129032"/>
            <a:ext cx="242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PROCESSO ATUAL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414E4D3-96BB-7732-8AE1-3170A9C766E3}"/>
              </a:ext>
            </a:extLst>
          </p:cNvPr>
          <p:cNvSpPr/>
          <p:nvPr/>
        </p:nvSpPr>
        <p:spPr>
          <a:xfrm rot="2043018">
            <a:off x="13314784" y="4196598"/>
            <a:ext cx="2255336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E66C6A1-AF54-B988-F0A2-28E2CE6A92BA}"/>
              </a:ext>
            </a:extLst>
          </p:cNvPr>
          <p:cNvSpPr/>
          <p:nvPr/>
        </p:nvSpPr>
        <p:spPr>
          <a:xfrm rot="5202043">
            <a:off x="15739495" y="4430968"/>
            <a:ext cx="978408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01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FA7D-A2A8-BC6E-D156-A58654A0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6ECCD9-4F7C-CBF4-B17B-7718A72C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24" y="2034671"/>
            <a:ext cx="2114845" cy="22958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6A3B15-2463-461E-749C-4465D97AB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43" y="2190632"/>
            <a:ext cx="2463356" cy="24530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60D953-1BFF-77BF-449A-93A11359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014" y="6719063"/>
            <a:ext cx="2193470" cy="21934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304F62-A7AC-7787-DDAB-66D82AC2250C}"/>
              </a:ext>
            </a:extLst>
          </p:cNvPr>
          <p:cNvSpPr txBox="1"/>
          <p:nvPr/>
        </p:nvSpPr>
        <p:spPr>
          <a:xfrm>
            <a:off x="607765" y="163830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3. CENTRO LOGISTICO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2916A6-6BFF-693F-33E3-75F64E8A26D6}"/>
              </a:ext>
            </a:extLst>
          </p:cNvPr>
          <p:cNvSpPr txBox="1"/>
          <p:nvPr/>
        </p:nvSpPr>
        <p:spPr>
          <a:xfrm>
            <a:off x="5824853" y="1665339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4. SUCURSAL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EE872A-6E58-3E3F-E1DC-505ACF9AFE9E}"/>
              </a:ext>
            </a:extLst>
          </p:cNvPr>
          <p:cNvSpPr txBox="1"/>
          <p:nvPr/>
        </p:nvSpPr>
        <p:spPr>
          <a:xfrm>
            <a:off x="8609938" y="587283"/>
            <a:ext cx="9070297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dirty="0"/>
              <a:t>Sistema </a:t>
            </a:r>
            <a:r>
              <a:rPr lang="pt-BR" b="1" dirty="0">
                <a:solidFill>
                  <a:srgbClr val="FF0000"/>
                </a:solidFill>
              </a:rPr>
              <a:t>BSPACK</a:t>
            </a:r>
            <a:r>
              <a:rPr lang="pt-BR" b="1" dirty="0"/>
              <a:t> </a:t>
            </a:r>
            <a:r>
              <a:rPr lang="pt-BR" dirty="0"/>
              <a:t>fornece informações para 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Plug Delivery </a:t>
            </a:r>
            <a:r>
              <a:rPr lang="pt-BR" dirty="0"/>
              <a:t>através de Integração por         </a:t>
            </a:r>
            <a:r>
              <a:rPr lang="pt-BR" b="1" dirty="0"/>
              <a:t>API /ENDPOINT ou através de Update de um arquivo (XLS ou CSV) para que possamos </a:t>
            </a:r>
            <a:r>
              <a:rPr lang="pt-BR" dirty="0"/>
              <a:t>consumir as informações necessárias para criar as corridas (Nome, Telefone, Email, Endereço Destino, Número do Pedido e Código da Sucursal)</a:t>
            </a:r>
          </a:p>
          <a:p>
            <a:pPr marL="342900" indent="-342900">
              <a:buFontTx/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Uma vez inserido os Pedidos de Entregas no sistema da Plug Delivery por escritório e sucursal o operador fará de forma manual a seleção dos pedidos que serão entregues por  prestador/entregador e seu respectivo veículo.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Todas as corridas serão criadas no modal </a:t>
            </a:r>
            <a:r>
              <a:rPr lang="pt-BR" b="1" dirty="0"/>
              <a:t>CARGO</a:t>
            </a:r>
            <a:r>
              <a:rPr lang="pt-BR" dirty="0"/>
              <a:t> com valor padrão básico por entrega por pedido, considerando distancia e ponto de parada.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A Plug Delivery fará toda a roteirização da entrega otimizada ponto a ponto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A cada mudança de Status da Entrega (Aceitou, Em Andamento e Finalizado) a Plug Delivery atualizará o status no sistema BSPACK através de Notificações automáticas.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Para finalizar a entrega do Pacote o Entregador precisa anexar a foto da assinatura ou digitar o código fornecido pelo cliente ou solicitar que o cliente assine digitalmente no aplicativo.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Uma vez informado o </a:t>
            </a:r>
            <a:r>
              <a:rPr lang="pt-BR" dirty="0" err="1"/>
              <a:t>email</a:t>
            </a:r>
            <a:r>
              <a:rPr lang="pt-BR" dirty="0"/>
              <a:t> ou celular do cliente a Plug </a:t>
            </a:r>
            <a:r>
              <a:rPr lang="pt-BR" dirty="0" err="1"/>
              <a:t>Delivey</a:t>
            </a:r>
            <a:r>
              <a:rPr lang="pt-BR" dirty="0"/>
              <a:t> poderá enviar Link para o próprio cliente acompanhar o deslocamento do entregador no mapa.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O Entregador vai finalizando a Entrega Pedido a Pedido e de forma automática no Aplicativo e o sistema BSPACK vai sendo atualizado (Pedido Entregue)  e o time da BSPACK do Centro </a:t>
            </a:r>
            <a:r>
              <a:rPr lang="pt-BR" dirty="0" err="1"/>
              <a:t>Logistico</a:t>
            </a:r>
            <a:r>
              <a:rPr lang="pt-BR" dirty="0"/>
              <a:t> e das Sucursais poderão acompanhar tudo isso em tempo real. 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O sistema Plug Delivery informará todos os históricos e estatísticas das corridas. Tempo de entrega, Custos, Entregador mais produtivo, Localidades que tiveram mais entregas no período entre outros.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2B8E7A-B011-F1BB-D7D6-282202F52DB3}"/>
              </a:ext>
            </a:extLst>
          </p:cNvPr>
          <p:cNvSpPr txBox="1"/>
          <p:nvPr/>
        </p:nvSpPr>
        <p:spPr>
          <a:xfrm>
            <a:off x="1921434" y="4330516"/>
            <a:ext cx="107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F28B71-CD35-F58C-3D2A-A50CB11B12D1}"/>
              </a:ext>
            </a:extLst>
          </p:cNvPr>
          <p:cNvSpPr txBox="1"/>
          <p:nvPr/>
        </p:nvSpPr>
        <p:spPr>
          <a:xfrm rot="2339020">
            <a:off x="2722896" y="6380588"/>
            <a:ext cx="361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PLUGDELIVERY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F237D0-2482-3B44-BF3F-6EC4AA67675B}"/>
              </a:ext>
            </a:extLst>
          </p:cNvPr>
          <p:cNvSpPr txBox="1"/>
          <p:nvPr/>
        </p:nvSpPr>
        <p:spPr>
          <a:xfrm rot="5400000">
            <a:off x="6045062" y="5538927"/>
            <a:ext cx="163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PLUGDELIVERY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CCF42F-02DE-1399-F245-3B4A651CD419}"/>
              </a:ext>
            </a:extLst>
          </p:cNvPr>
          <p:cNvSpPr txBox="1"/>
          <p:nvPr/>
        </p:nvSpPr>
        <p:spPr>
          <a:xfrm>
            <a:off x="6067243" y="4302255"/>
            <a:ext cx="107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BSPACK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34798E21-4AE9-94C4-AEBF-143312B374D5}"/>
              </a:ext>
            </a:extLst>
          </p:cNvPr>
          <p:cNvSpPr/>
          <p:nvPr/>
        </p:nvSpPr>
        <p:spPr>
          <a:xfrm>
            <a:off x="3919775" y="3025706"/>
            <a:ext cx="978408" cy="621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de Cima para Baixo 16">
            <a:extLst>
              <a:ext uri="{FF2B5EF4-FFF2-40B4-BE49-F238E27FC236}">
                <a16:creationId xmlns:a16="http://schemas.microsoft.com/office/drawing/2014/main" id="{1DCF2EEE-E951-8FCA-6AE4-6EF04DA0D1B0}"/>
              </a:ext>
            </a:extLst>
          </p:cNvPr>
          <p:cNvSpPr/>
          <p:nvPr/>
        </p:nvSpPr>
        <p:spPr>
          <a:xfrm rot="18366937">
            <a:off x="3919071" y="3900197"/>
            <a:ext cx="484632" cy="3877378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de Cima para Baixo 17">
            <a:extLst>
              <a:ext uri="{FF2B5EF4-FFF2-40B4-BE49-F238E27FC236}">
                <a16:creationId xmlns:a16="http://schemas.microsoft.com/office/drawing/2014/main" id="{E7ACC166-302E-88B0-5BFC-8FEE16CD1359}"/>
              </a:ext>
            </a:extLst>
          </p:cNvPr>
          <p:cNvSpPr/>
          <p:nvPr/>
        </p:nvSpPr>
        <p:spPr>
          <a:xfrm>
            <a:off x="6264537" y="4730653"/>
            <a:ext cx="484632" cy="1929343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E968B-25A4-3BA8-1A3B-6CE9A5ED3E61}"/>
              </a:ext>
            </a:extLst>
          </p:cNvPr>
          <p:cNvSpPr txBox="1"/>
          <p:nvPr/>
        </p:nvSpPr>
        <p:spPr>
          <a:xfrm>
            <a:off x="381000" y="129032"/>
            <a:ext cx="239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PROCESSO NOVO</a:t>
            </a:r>
          </a:p>
        </p:txBody>
      </p:sp>
    </p:spTree>
    <p:extLst>
      <p:ext uri="{BB962C8B-B14F-4D97-AF65-F5344CB8AC3E}">
        <p14:creationId xmlns:p14="http://schemas.microsoft.com/office/powerpoint/2010/main" val="39506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042327-079B-3783-9CD7-17C8A1D6DA54}"/>
              </a:ext>
            </a:extLst>
          </p:cNvPr>
          <p:cNvSpPr txBox="1"/>
          <p:nvPr/>
        </p:nvSpPr>
        <p:spPr>
          <a:xfrm>
            <a:off x="533400" y="190500"/>
            <a:ext cx="17221200" cy="1080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Etapa 1: </a:t>
            </a:r>
            <a:r>
              <a:rPr lang="pt-PT" sz="2400" dirty="0"/>
              <a:t>A integração do sistema requer desenvolvimento e design de ambas as partes. </a:t>
            </a:r>
            <a:r>
              <a:rPr lang="pt-PT" sz="2400" dirty="0">
                <a:solidFill>
                  <a:srgbClr val="FF0000"/>
                </a:solidFill>
              </a:rPr>
              <a:t>Acredito que, para a fase inicial e o piloto, a melhor opção seja </a:t>
            </a:r>
            <a:r>
              <a:rPr lang="pt-PT" sz="2400" b="1" dirty="0">
                <a:solidFill>
                  <a:srgbClr val="FF0000"/>
                </a:solidFill>
              </a:rPr>
              <a:t>utilizar o Excel</a:t>
            </a:r>
            <a:r>
              <a:rPr lang="pt-PT" sz="2400" dirty="0">
                <a:solidFill>
                  <a:srgbClr val="FF0000"/>
                </a:solidFill>
              </a:rPr>
              <a:t>. O BPS pode criar um Excel com as informações necessárias. É possível adicionar campos de "Contato" e outros para comunicação com esse contato (possivelmente e-mail e telefone) e código da filial. </a:t>
            </a:r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b="1" dirty="0"/>
              <a:t>Etapa 2: 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Como a Plug receberá os pacotes? </a:t>
            </a:r>
            <a:r>
              <a:rPr lang="pt-PT" sz="2400" dirty="0">
                <a:solidFill>
                  <a:srgbClr val="FF0000"/>
                </a:solidFill>
              </a:rPr>
              <a:t>Upload do arquivo com os pedidos na </a:t>
            </a:r>
            <a:r>
              <a:rPr lang="pt-PT" sz="2400" b="1" dirty="0">
                <a:solidFill>
                  <a:srgbClr val="FF0000"/>
                </a:solidFill>
              </a:rPr>
              <a:t>Torre de Controle</a:t>
            </a:r>
            <a:r>
              <a:rPr lang="pt-PT" sz="2400" dirty="0">
                <a:solidFill>
                  <a:srgbClr val="FF0000"/>
                </a:solidFill>
              </a:rPr>
              <a:t>, que fará a criação dos Pedidos no painel da PlugDelivery de cada Filial/Sucursal.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O que acontece se o BPS reportar pacotes extras na rota exportada? </a:t>
            </a:r>
            <a:r>
              <a:rPr lang="pt-PT" sz="2400" dirty="0">
                <a:solidFill>
                  <a:srgbClr val="FF0000"/>
                </a:solidFill>
              </a:rPr>
              <a:t>Deverá criar o pedido/corrida manualmente na </a:t>
            </a:r>
            <a:r>
              <a:rPr lang="pt-PT" sz="2400" b="1" dirty="0">
                <a:solidFill>
                  <a:srgbClr val="FF0000"/>
                </a:solidFill>
              </a:rPr>
              <a:t>PlugDelivery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O que acontece se o entregador não entregar todos os pacotes? </a:t>
            </a:r>
            <a:r>
              <a:rPr lang="pt-PT" sz="2400" dirty="0">
                <a:solidFill>
                  <a:srgbClr val="FF0000"/>
                </a:solidFill>
              </a:rPr>
              <a:t>Ficará com a corrida em aberto. No dia seguinte ele terá que adicionar a corrida do dia a esta em aberto para fazer as entregas do outro dia e tentar finalizar que está em aberto pra finalizar todas as corridas atribuidas com seus diversos pedidos dentro.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O que acontece se o pacote entregue estiver errado? </a:t>
            </a:r>
            <a:r>
              <a:rPr lang="pt-PT" sz="2400" dirty="0">
                <a:solidFill>
                  <a:srgbClr val="FF0000"/>
                </a:solidFill>
              </a:rPr>
              <a:t>Terá que criar corrida de forma manual para levar o pacote correto e trazer o errado. Pode criar uma corrida com volta para pagar pela ida e volta do entregador.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O que acontece se o cliente não estiver disponível no momento da entrega? </a:t>
            </a:r>
            <a:r>
              <a:rPr lang="pt-PT" sz="2400" dirty="0">
                <a:solidFill>
                  <a:srgbClr val="FF0000"/>
                </a:solidFill>
              </a:rPr>
              <a:t>Retorna com o pacote e fica o pedido em aberto para fazer no dia seguinte ou momento oportuno. Geralmente no Delivery são 3 tentativas sem o motoboy receber nada, mas se tiver que pagar algo, lançar no pagamento avulso este valor de recompensa.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O que acontece se o dia terminar e o entregador não conseguir entregar tudo? </a:t>
            </a:r>
            <a:r>
              <a:rPr lang="pt-PT" sz="2400" dirty="0">
                <a:solidFill>
                  <a:srgbClr val="FF0000"/>
                </a:solidFill>
              </a:rPr>
              <a:t>Fica com a corrida em aberto para fazer no dia seguinte. O detalhe é conseguir gerar um arquivo de pedidos entregues para ser enviado para a BSPACK importar e dar baixa no seus sistema do que foi entregue </a:t>
            </a:r>
            <a:r>
              <a:rPr lang="pt-PT" sz="2400" b="1" dirty="0">
                <a:solidFill>
                  <a:srgbClr val="FF0000"/>
                </a:solidFill>
              </a:rPr>
              <a:t>(Torre de Controle). </a:t>
            </a:r>
            <a:r>
              <a:rPr lang="pt-PT" sz="2400" dirty="0">
                <a:solidFill>
                  <a:srgbClr val="FF0000"/>
                </a:solidFill>
              </a:rPr>
              <a:t>O que não foi entregue o operador da filial vai precisar acessar o sistema da </a:t>
            </a:r>
            <a:r>
              <a:rPr lang="pt-PT" sz="2400" b="1" dirty="0">
                <a:solidFill>
                  <a:srgbClr val="FF0000"/>
                </a:solidFill>
              </a:rPr>
              <a:t>BSPACK</a:t>
            </a:r>
            <a:r>
              <a:rPr lang="pt-PT" sz="2400" dirty="0">
                <a:solidFill>
                  <a:srgbClr val="FF0000"/>
                </a:solidFill>
              </a:rPr>
              <a:t> e informar o motivo. </a:t>
            </a:r>
          </a:p>
          <a:p>
            <a:endParaRPr lang="pt-PT" sz="2400" dirty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88492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B2FEE-F5B6-A4FB-F452-5B51FA7A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A1602F-F31E-E24C-07A7-05272255BFBE}"/>
              </a:ext>
            </a:extLst>
          </p:cNvPr>
          <p:cNvSpPr txBox="1"/>
          <p:nvPr/>
        </p:nvSpPr>
        <p:spPr>
          <a:xfrm>
            <a:off x="762000" y="495300"/>
            <a:ext cx="154686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Etapa 3: </a:t>
            </a:r>
          </a:p>
          <a:p>
            <a:endParaRPr lang="pt-PT" sz="2400" dirty="0"/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Um representante da BPS poderá obter informações sobre o processo de todos os pacotes? </a:t>
            </a:r>
            <a:r>
              <a:rPr lang="pt-PT" sz="2400" dirty="0">
                <a:solidFill>
                  <a:srgbClr val="FF0000"/>
                </a:solidFill>
              </a:rPr>
              <a:t>Criar um painel na PlugDelivery feito um Painel tipo de franquias (Farmacias Bongi, Arcomix, ver todas as lojas) para que o Funcionário da BPS no Centro Logistico Central possa acompanhar tudo, com relatórios, dashboardas, mapas etc.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/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Em outras palavras, um cliente poderá rastrear seus pacotes? </a:t>
            </a:r>
            <a:r>
              <a:rPr lang="pt-PT" sz="2400" dirty="0">
                <a:solidFill>
                  <a:srgbClr val="FF0000"/>
                </a:solidFill>
              </a:rPr>
              <a:t>Se tiver o email e telefone(whatsapp ou sms) no pedido criado na PlugDelivery poderá receber o link de rastreio de forma automática.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pPr marL="457200" indent="-457200">
              <a:buFont typeface="+mj-lt"/>
              <a:buAutoNum type="arabicPeriod"/>
            </a:pPr>
            <a:endParaRPr lang="pt-PT" sz="2400" dirty="0"/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Um funcionário da BPS poderá rastrear os pacotes de todos os clientes e rotas? </a:t>
            </a:r>
            <a:r>
              <a:rPr lang="pt-PT" sz="2400" dirty="0">
                <a:solidFill>
                  <a:srgbClr val="FF0000"/>
                </a:solidFill>
              </a:rPr>
              <a:t>Nesta painel tipo franquias da PlugDelivery ele poderá ver a moto no mapa. </a:t>
            </a:r>
            <a:r>
              <a:rPr lang="pt-PT" sz="2400" b="1" dirty="0">
                <a:solidFill>
                  <a:srgbClr val="FF0000"/>
                </a:solidFill>
              </a:rPr>
              <a:t>(PlugDelivery)</a:t>
            </a:r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b="1" dirty="0"/>
              <a:t>Etapa 5: </a:t>
            </a:r>
          </a:p>
          <a:p>
            <a:endParaRPr lang="pt-PT" sz="2400" dirty="0"/>
          </a:p>
          <a:p>
            <a:pPr marL="457200" indent="-457200">
              <a:buFont typeface="+mj-lt"/>
              <a:buAutoNum type="arabicPeriod"/>
            </a:pPr>
            <a:r>
              <a:rPr lang="pt-PT" sz="2400" dirty="0"/>
              <a:t>Esta etapa requer integração do sistema. É possível fazer como na Etapa 1, onde a Plug nos fornece um arquivo mostrando os resultados da entrega dos pacotes, que podemos usar para atualizações? </a:t>
            </a:r>
            <a:r>
              <a:rPr lang="pt-PT" sz="2400" dirty="0">
                <a:solidFill>
                  <a:srgbClr val="FF0000"/>
                </a:solidFill>
              </a:rPr>
              <a:t>Gerar um arquivo de pedidos entregues para ser enviado para a BSPACK importar e dar baixa no seu sistema do que foi entregue </a:t>
            </a:r>
            <a:r>
              <a:rPr lang="pt-PT" sz="2400" b="1" dirty="0">
                <a:solidFill>
                  <a:srgbClr val="FF0000"/>
                </a:solidFill>
              </a:rPr>
              <a:t>(Painel Franquias da PlugDelivery).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3187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962" y="0"/>
              <a:ext cx="18246090" cy="10287000"/>
            </a:xfrm>
            <a:custGeom>
              <a:avLst/>
              <a:gdLst/>
              <a:ahLst/>
              <a:cxnLst/>
              <a:rect l="l" t="t" r="r" b="b"/>
              <a:pathLst>
                <a:path w="18246090" h="10287000">
                  <a:moveTo>
                    <a:pt x="18246037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8246037" y="0"/>
                  </a:lnTo>
                  <a:lnTo>
                    <a:pt x="18246037" y="10287000"/>
                  </a:lnTo>
                  <a:close/>
                </a:path>
              </a:pathLst>
            </a:custGeom>
            <a:solidFill>
              <a:srgbClr val="753113">
                <a:alpha val="5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52351" y="0"/>
              <a:ext cx="2936240" cy="2556510"/>
            </a:xfrm>
            <a:custGeom>
              <a:avLst/>
              <a:gdLst/>
              <a:ahLst/>
              <a:cxnLst/>
              <a:rect l="l" t="t" r="r" b="b"/>
              <a:pathLst>
                <a:path w="2936240" h="2556510">
                  <a:moveTo>
                    <a:pt x="2935647" y="2556290"/>
                  </a:moveTo>
                  <a:lnTo>
                    <a:pt x="2904603" y="2502959"/>
                  </a:lnTo>
                  <a:lnTo>
                    <a:pt x="2881126" y="2463512"/>
                  </a:lnTo>
                  <a:lnTo>
                    <a:pt x="2857354" y="2424261"/>
                  </a:lnTo>
                  <a:lnTo>
                    <a:pt x="2833289" y="2385208"/>
                  </a:lnTo>
                  <a:lnTo>
                    <a:pt x="2808931" y="2346354"/>
                  </a:lnTo>
                  <a:lnTo>
                    <a:pt x="2784284" y="2307702"/>
                  </a:lnTo>
                  <a:lnTo>
                    <a:pt x="2759347" y="2269252"/>
                  </a:lnTo>
                  <a:lnTo>
                    <a:pt x="2734123" y="2231006"/>
                  </a:lnTo>
                  <a:lnTo>
                    <a:pt x="2708613" y="2192965"/>
                  </a:lnTo>
                  <a:lnTo>
                    <a:pt x="2682820" y="2155132"/>
                  </a:lnTo>
                  <a:lnTo>
                    <a:pt x="2656743" y="2117508"/>
                  </a:lnTo>
                  <a:lnTo>
                    <a:pt x="2630385" y="2080094"/>
                  </a:lnTo>
                  <a:lnTo>
                    <a:pt x="2603748" y="2042891"/>
                  </a:lnTo>
                  <a:lnTo>
                    <a:pt x="2576832" y="2005902"/>
                  </a:lnTo>
                  <a:lnTo>
                    <a:pt x="2549640" y="1969128"/>
                  </a:lnTo>
                  <a:lnTo>
                    <a:pt x="2522174" y="1932570"/>
                  </a:lnTo>
                  <a:lnTo>
                    <a:pt x="2494433" y="1896230"/>
                  </a:lnTo>
                  <a:lnTo>
                    <a:pt x="2466421" y="1860110"/>
                  </a:lnTo>
                  <a:lnTo>
                    <a:pt x="2438138" y="1824211"/>
                  </a:lnTo>
                  <a:lnTo>
                    <a:pt x="2409587" y="1788534"/>
                  </a:lnTo>
                  <a:lnTo>
                    <a:pt x="2380768" y="1753081"/>
                  </a:lnTo>
                  <a:lnTo>
                    <a:pt x="2351684" y="1717854"/>
                  </a:lnTo>
                  <a:lnTo>
                    <a:pt x="2322335" y="1682855"/>
                  </a:lnTo>
                  <a:lnTo>
                    <a:pt x="2292724" y="1648084"/>
                  </a:lnTo>
                  <a:lnTo>
                    <a:pt x="2262851" y="1613543"/>
                  </a:lnTo>
                  <a:lnTo>
                    <a:pt x="2232719" y="1579234"/>
                  </a:lnTo>
                  <a:lnTo>
                    <a:pt x="2202329" y="1545159"/>
                  </a:lnTo>
                  <a:lnTo>
                    <a:pt x="2171683" y="1511318"/>
                  </a:lnTo>
                  <a:lnTo>
                    <a:pt x="2140781" y="1477714"/>
                  </a:lnTo>
                  <a:lnTo>
                    <a:pt x="2109626" y="1444348"/>
                  </a:lnTo>
                  <a:lnTo>
                    <a:pt x="2078220" y="1411221"/>
                  </a:lnTo>
                  <a:lnTo>
                    <a:pt x="2046563" y="1378336"/>
                  </a:lnTo>
                  <a:lnTo>
                    <a:pt x="2014657" y="1345693"/>
                  </a:lnTo>
                  <a:lnTo>
                    <a:pt x="1982504" y="1313294"/>
                  </a:lnTo>
                  <a:lnTo>
                    <a:pt x="1950105" y="1281141"/>
                  </a:lnTo>
                  <a:lnTo>
                    <a:pt x="1917462" y="1249235"/>
                  </a:lnTo>
                  <a:lnTo>
                    <a:pt x="1884576" y="1217578"/>
                  </a:lnTo>
                  <a:lnTo>
                    <a:pt x="1851450" y="1186171"/>
                  </a:lnTo>
                  <a:lnTo>
                    <a:pt x="1818084" y="1155016"/>
                  </a:lnTo>
                  <a:lnTo>
                    <a:pt x="1784479" y="1124115"/>
                  </a:lnTo>
                  <a:lnTo>
                    <a:pt x="1750639" y="1093468"/>
                  </a:lnTo>
                  <a:lnTo>
                    <a:pt x="1716563" y="1063078"/>
                  </a:lnTo>
                  <a:lnTo>
                    <a:pt x="1682255" y="1032946"/>
                  </a:lnTo>
                  <a:lnTo>
                    <a:pt x="1647714" y="1003074"/>
                  </a:lnTo>
                  <a:lnTo>
                    <a:pt x="1612943" y="973463"/>
                  </a:lnTo>
                  <a:lnTo>
                    <a:pt x="1577943" y="944114"/>
                  </a:lnTo>
                  <a:lnTo>
                    <a:pt x="1542716" y="915029"/>
                  </a:lnTo>
                  <a:lnTo>
                    <a:pt x="1507264" y="886211"/>
                  </a:lnTo>
                  <a:lnTo>
                    <a:pt x="1471587" y="857659"/>
                  </a:lnTo>
                  <a:lnTo>
                    <a:pt x="1435688" y="829377"/>
                  </a:lnTo>
                  <a:lnTo>
                    <a:pt x="1399567" y="801364"/>
                  </a:lnTo>
                  <a:lnTo>
                    <a:pt x="1363227" y="773624"/>
                  </a:lnTo>
                  <a:lnTo>
                    <a:pt x="1326670" y="746157"/>
                  </a:lnTo>
                  <a:lnTo>
                    <a:pt x="1289895" y="718965"/>
                  </a:lnTo>
                  <a:lnTo>
                    <a:pt x="1252906" y="692050"/>
                  </a:lnTo>
                  <a:lnTo>
                    <a:pt x="1215704" y="665412"/>
                  </a:lnTo>
                  <a:lnTo>
                    <a:pt x="1178290" y="639055"/>
                  </a:lnTo>
                  <a:lnTo>
                    <a:pt x="1140665" y="612978"/>
                  </a:lnTo>
                  <a:lnTo>
                    <a:pt x="1102832" y="587184"/>
                  </a:lnTo>
                  <a:lnTo>
                    <a:pt x="1064792" y="561674"/>
                  </a:lnTo>
                  <a:lnTo>
                    <a:pt x="1026546" y="536450"/>
                  </a:lnTo>
                  <a:lnTo>
                    <a:pt x="988096" y="511514"/>
                  </a:lnTo>
                  <a:lnTo>
                    <a:pt x="949443" y="486866"/>
                  </a:lnTo>
                  <a:lnTo>
                    <a:pt x="910590" y="462509"/>
                  </a:lnTo>
                  <a:lnTo>
                    <a:pt x="871536" y="438443"/>
                  </a:lnTo>
                  <a:lnTo>
                    <a:pt x="832286" y="414671"/>
                  </a:lnTo>
                  <a:lnTo>
                    <a:pt x="792838" y="391194"/>
                  </a:lnTo>
                  <a:lnTo>
                    <a:pt x="753196" y="368014"/>
                  </a:lnTo>
                  <a:lnTo>
                    <a:pt x="713360" y="345132"/>
                  </a:lnTo>
                  <a:lnTo>
                    <a:pt x="673333" y="322549"/>
                  </a:lnTo>
                  <a:lnTo>
                    <a:pt x="633116" y="300268"/>
                  </a:lnTo>
                  <a:lnTo>
                    <a:pt x="592710" y="278289"/>
                  </a:lnTo>
                  <a:lnTo>
                    <a:pt x="552116" y="256615"/>
                  </a:lnTo>
                  <a:lnTo>
                    <a:pt x="470375" y="214185"/>
                  </a:lnTo>
                  <a:lnTo>
                    <a:pt x="387903" y="172990"/>
                  </a:lnTo>
                  <a:lnTo>
                    <a:pt x="304713" y="133044"/>
                  </a:lnTo>
                  <a:lnTo>
                    <a:pt x="220819" y="94358"/>
                  </a:lnTo>
                  <a:lnTo>
                    <a:pt x="136231" y="56944"/>
                  </a:lnTo>
                  <a:lnTo>
                    <a:pt x="50962" y="20815"/>
                  </a:lnTo>
                  <a:lnTo>
                    <a:pt x="0" y="0"/>
                  </a:lnTo>
                  <a:lnTo>
                    <a:pt x="1559796" y="0"/>
                  </a:lnTo>
                  <a:lnTo>
                    <a:pt x="1602870" y="29845"/>
                  </a:lnTo>
                  <a:lnTo>
                    <a:pt x="1644960" y="59497"/>
                  </a:lnTo>
                  <a:lnTo>
                    <a:pt x="1686812" y="89463"/>
                  </a:lnTo>
                  <a:lnTo>
                    <a:pt x="1728424" y="119743"/>
                  </a:lnTo>
                  <a:lnTo>
                    <a:pt x="1769794" y="150333"/>
                  </a:lnTo>
                  <a:lnTo>
                    <a:pt x="1810921" y="181233"/>
                  </a:lnTo>
                  <a:lnTo>
                    <a:pt x="1851802" y="212441"/>
                  </a:lnTo>
                  <a:lnTo>
                    <a:pt x="1892437" y="243954"/>
                  </a:lnTo>
                  <a:lnTo>
                    <a:pt x="1932822" y="275771"/>
                  </a:lnTo>
                  <a:lnTo>
                    <a:pt x="1972958" y="307891"/>
                  </a:lnTo>
                  <a:lnTo>
                    <a:pt x="2012841" y="340312"/>
                  </a:lnTo>
                  <a:lnTo>
                    <a:pt x="2052470" y="373032"/>
                  </a:lnTo>
                  <a:lnTo>
                    <a:pt x="2091843" y="406049"/>
                  </a:lnTo>
                  <a:lnTo>
                    <a:pt x="2130959" y="439361"/>
                  </a:lnTo>
                  <a:lnTo>
                    <a:pt x="2169816" y="472967"/>
                  </a:lnTo>
                  <a:lnTo>
                    <a:pt x="2208412" y="506865"/>
                  </a:lnTo>
                  <a:lnTo>
                    <a:pt x="2246746" y="541053"/>
                  </a:lnTo>
                  <a:lnTo>
                    <a:pt x="2284815" y="575530"/>
                  </a:lnTo>
                  <a:lnTo>
                    <a:pt x="2322618" y="610294"/>
                  </a:lnTo>
                  <a:lnTo>
                    <a:pt x="2360153" y="645343"/>
                  </a:lnTo>
                  <a:lnTo>
                    <a:pt x="2397419" y="680675"/>
                  </a:lnTo>
                  <a:lnTo>
                    <a:pt x="2434414" y="716289"/>
                  </a:lnTo>
                  <a:lnTo>
                    <a:pt x="2471135" y="752183"/>
                  </a:lnTo>
                  <a:lnTo>
                    <a:pt x="2507582" y="788354"/>
                  </a:lnTo>
                  <a:lnTo>
                    <a:pt x="2543753" y="824803"/>
                  </a:lnTo>
                  <a:lnTo>
                    <a:pt x="2579645" y="861526"/>
                  </a:lnTo>
                  <a:lnTo>
                    <a:pt x="2615257" y="898522"/>
                  </a:lnTo>
                  <a:lnTo>
                    <a:pt x="2650588" y="935789"/>
                  </a:lnTo>
                  <a:lnTo>
                    <a:pt x="2685635" y="973325"/>
                  </a:lnTo>
                  <a:lnTo>
                    <a:pt x="2720398" y="1011130"/>
                  </a:lnTo>
                  <a:lnTo>
                    <a:pt x="2754873" y="1049200"/>
                  </a:lnTo>
                  <a:lnTo>
                    <a:pt x="2789060" y="1087535"/>
                  </a:lnTo>
                  <a:lnTo>
                    <a:pt x="2822956" y="1126132"/>
                  </a:lnTo>
                  <a:lnTo>
                    <a:pt x="2856561" y="1164990"/>
                  </a:lnTo>
                  <a:lnTo>
                    <a:pt x="2889871" y="1204107"/>
                  </a:lnTo>
                  <a:lnTo>
                    <a:pt x="2922886" y="1243481"/>
                  </a:lnTo>
                  <a:lnTo>
                    <a:pt x="2935647" y="1258937"/>
                  </a:lnTo>
                  <a:lnTo>
                    <a:pt x="2935647" y="2556290"/>
                  </a:lnTo>
                  <a:close/>
                </a:path>
              </a:pathLst>
            </a:custGeom>
            <a:solidFill>
              <a:srgbClr val="FFFFFF">
                <a:alpha val="1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04800" y="190500"/>
            <a:ext cx="16306800" cy="1940168"/>
          </a:xfrm>
          <a:prstGeom prst="rect">
            <a:avLst/>
          </a:prstGeom>
        </p:spPr>
        <p:txBody>
          <a:bodyPr vert="horz" wrap="square" lIns="0" tIns="946044" rIns="0" bIns="0" rtlCol="0">
            <a:spAutoFit/>
          </a:bodyPr>
          <a:lstStyle/>
          <a:p>
            <a:pPr marL="4504690">
              <a:lnSpc>
                <a:spcPct val="100000"/>
              </a:lnSpc>
              <a:spcBef>
                <a:spcPts val="100"/>
              </a:spcBef>
            </a:pPr>
            <a:r>
              <a:rPr sz="6400" b="1" spc="-455" dirty="0">
                <a:solidFill>
                  <a:schemeClr val="bg1"/>
                </a:solidFill>
              </a:rPr>
              <a:t>¡SIGUE</a:t>
            </a:r>
            <a:r>
              <a:rPr sz="6400" b="1" spc="-615" dirty="0">
                <a:solidFill>
                  <a:schemeClr val="bg1"/>
                </a:solidFill>
              </a:rPr>
              <a:t> </a:t>
            </a:r>
            <a:r>
              <a:rPr sz="6400" b="1" spc="-155" dirty="0">
                <a:solidFill>
                  <a:schemeClr val="bg1"/>
                </a:solidFill>
              </a:rPr>
              <a:t>TODO</a:t>
            </a:r>
            <a:r>
              <a:rPr sz="6400" b="1" spc="-615" dirty="0">
                <a:solidFill>
                  <a:schemeClr val="bg1"/>
                </a:solidFill>
              </a:rPr>
              <a:t> </a:t>
            </a:r>
            <a:r>
              <a:rPr sz="6400" b="1" spc="-610" dirty="0">
                <a:solidFill>
                  <a:schemeClr val="bg1"/>
                </a:solidFill>
              </a:rPr>
              <a:t>EN</a:t>
            </a:r>
            <a:r>
              <a:rPr sz="6400" b="1" spc="-615" dirty="0">
                <a:solidFill>
                  <a:schemeClr val="bg1"/>
                </a:solidFill>
              </a:rPr>
              <a:t> </a:t>
            </a:r>
            <a:r>
              <a:rPr sz="6400" b="1" spc="-355" dirty="0">
                <a:solidFill>
                  <a:schemeClr val="bg1"/>
                </a:solidFill>
              </a:rPr>
              <a:t>TIEMPO</a:t>
            </a:r>
            <a:r>
              <a:rPr sz="6400" b="1" spc="-610" dirty="0">
                <a:solidFill>
                  <a:schemeClr val="bg1"/>
                </a:solidFill>
              </a:rPr>
              <a:t> </a:t>
            </a:r>
            <a:r>
              <a:rPr sz="6400" b="1" spc="-490" dirty="0">
                <a:solidFill>
                  <a:schemeClr val="bg1"/>
                </a:solidFill>
              </a:rPr>
              <a:t>REAL!</a:t>
            </a:r>
            <a:endParaRPr sz="6400" b="1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7540" y="5034006"/>
            <a:ext cx="5036820" cy="350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4200" spc="-305" dirty="0">
                <a:solidFill>
                  <a:srgbClr val="FFFFFF"/>
                </a:solidFill>
                <a:latin typeface="Arial Black"/>
                <a:cs typeface="Arial Black"/>
              </a:rPr>
              <a:t>SISTEMA</a:t>
            </a:r>
            <a:r>
              <a:rPr sz="4200" spc="-4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405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42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355" dirty="0">
                <a:solidFill>
                  <a:srgbClr val="FFFFFF"/>
                </a:solidFill>
                <a:latin typeface="Arial Black"/>
                <a:cs typeface="Arial Black"/>
              </a:rPr>
              <a:t>LÍNEA </a:t>
            </a:r>
            <a:r>
              <a:rPr sz="4200" spc="-270" dirty="0">
                <a:solidFill>
                  <a:srgbClr val="FFFFFF"/>
                </a:solidFill>
                <a:latin typeface="Arial Black"/>
                <a:cs typeface="Arial Black"/>
              </a:rPr>
              <a:t>PARA</a:t>
            </a:r>
            <a:r>
              <a:rPr sz="42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340" dirty="0">
                <a:solidFill>
                  <a:srgbClr val="FFFFFF"/>
                </a:solidFill>
                <a:latin typeface="Arial Black"/>
                <a:cs typeface="Arial Black"/>
              </a:rPr>
              <a:t>SEGUIR</a:t>
            </a:r>
            <a:r>
              <a:rPr sz="42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420" dirty="0">
                <a:solidFill>
                  <a:srgbClr val="FFFFFF"/>
                </a:solidFill>
                <a:latin typeface="Arial Black"/>
                <a:cs typeface="Arial Black"/>
              </a:rPr>
              <a:t>SU </a:t>
            </a:r>
            <a:r>
              <a:rPr sz="4200" spc="-330" dirty="0">
                <a:solidFill>
                  <a:srgbClr val="FFFFFF"/>
                </a:solidFill>
                <a:latin typeface="Arial Black"/>
                <a:cs typeface="Arial Black"/>
              </a:rPr>
              <a:t>ENTREGA</a:t>
            </a:r>
            <a:r>
              <a:rPr sz="42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5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4200" spc="10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285" dirty="0">
                <a:solidFill>
                  <a:srgbClr val="FFFFFF"/>
                </a:solidFill>
                <a:latin typeface="Arial Black"/>
                <a:cs typeface="Arial Black"/>
              </a:rPr>
              <a:t>ENVÍO</a:t>
            </a:r>
            <a:r>
              <a:rPr sz="42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405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42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45" dirty="0">
                <a:solidFill>
                  <a:srgbClr val="FFFFFF"/>
                </a:solidFill>
                <a:latin typeface="Arial Black"/>
                <a:cs typeface="Arial Black"/>
              </a:rPr>
              <a:t>TIEMPO </a:t>
            </a:r>
            <a:r>
              <a:rPr sz="4200" spc="-365" dirty="0">
                <a:solidFill>
                  <a:srgbClr val="FFFFFF"/>
                </a:solidFill>
                <a:latin typeface="Arial Black"/>
                <a:cs typeface="Arial Black"/>
              </a:rPr>
              <a:t>REAL.</a:t>
            </a:r>
            <a:endParaRPr sz="4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441634" y="6503784"/>
            <a:ext cx="407803" cy="407803"/>
            <a:chOff x="0" y="0"/>
            <a:chExt cx="543738" cy="543738"/>
          </a:xfrm>
        </p:grpSpPr>
        <p:sp>
          <p:nvSpPr>
            <p:cNvPr id="4" name="Freeform 4"/>
            <p:cNvSpPr/>
            <p:nvPr/>
          </p:nvSpPr>
          <p:spPr>
            <a:xfrm>
              <a:off x="89154" y="87630"/>
              <a:ext cx="365125" cy="364998"/>
            </a:xfrm>
            <a:custGeom>
              <a:avLst/>
              <a:gdLst/>
              <a:ahLst/>
              <a:cxnLst/>
              <a:rect l="l" t="t" r="r" b="b"/>
              <a:pathLst>
                <a:path w="365125" h="364998">
                  <a:moveTo>
                    <a:pt x="365125" y="182499"/>
                  </a:moveTo>
                  <a:cubicBezTo>
                    <a:pt x="365125" y="283337"/>
                    <a:pt x="283464" y="364998"/>
                    <a:pt x="182626" y="364998"/>
                  </a:cubicBezTo>
                  <a:cubicBezTo>
                    <a:pt x="81788" y="364998"/>
                    <a:pt x="0" y="283210"/>
                    <a:pt x="0" y="182499"/>
                  </a:cubicBezTo>
                  <a:cubicBezTo>
                    <a:pt x="0" y="81788"/>
                    <a:pt x="81788" y="0"/>
                    <a:pt x="182499" y="0"/>
                  </a:cubicBezTo>
                  <a:cubicBezTo>
                    <a:pt x="283210" y="0"/>
                    <a:pt x="364998" y="81661"/>
                    <a:pt x="364998" y="182499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416814" cy="416814"/>
            </a:xfrm>
            <a:custGeom>
              <a:avLst/>
              <a:gdLst/>
              <a:ahLst/>
              <a:cxnLst/>
              <a:rect l="l" t="t" r="r" b="b"/>
              <a:pathLst>
                <a:path w="416814" h="416814">
                  <a:moveTo>
                    <a:pt x="315976" y="258826"/>
                  </a:moveTo>
                  <a:cubicBezTo>
                    <a:pt x="315976" y="288798"/>
                    <a:pt x="291719" y="313055"/>
                    <a:pt x="261747" y="313055"/>
                  </a:cubicBezTo>
                  <a:lnTo>
                    <a:pt x="157480" y="313055"/>
                  </a:lnTo>
                  <a:cubicBezTo>
                    <a:pt x="127508" y="313055"/>
                    <a:pt x="103251" y="288798"/>
                    <a:pt x="103251" y="258826"/>
                  </a:cubicBezTo>
                  <a:lnTo>
                    <a:pt x="103251" y="154559"/>
                  </a:lnTo>
                  <a:cubicBezTo>
                    <a:pt x="103251" y="124587"/>
                    <a:pt x="127508" y="100330"/>
                    <a:pt x="157480" y="100330"/>
                  </a:cubicBezTo>
                  <a:lnTo>
                    <a:pt x="261747" y="100330"/>
                  </a:lnTo>
                  <a:cubicBezTo>
                    <a:pt x="291719" y="100330"/>
                    <a:pt x="315976" y="124587"/>
                    <a:pt x="315976" y="154559"/>
                  </a:cubicBezTo>
                  <a:close/>
                  <a:moveTo>
                    <a:pt x="340741" y="154559"/>
                  </a:moveTo>
                  <a:cubicBezTo>
                    <a:pt x="340741" y="110998"/>
                    <a:pt x="305435" y="75565"/>
                    <a:pt x="261747" y="75565"/>
                  </a:cubicBezTo>
                  <a:lnTo>
                    <a:pt x="157480" y="75565"/>
                  </a:lnTo>
                  <a:cubicBezTo>
                    <a:pt x="113792" y="75565"/>
                    <a:pt x="78486" y="110998"/>
                    <a:pt x="78486" y="154559"/>
                  </a:cubicBezTo>
                  <a:lnTo>
                    <a:pt x="78486" y="258826"/>
                  </a:lnTo>
                  <a:cubicBezTo>
                    <a:pt x="78486" y="302387"/>
                    <a:pt x="113792" y="337820"/>
                    <a:pt x="157480" y="337820"/>
                  </a:cubicBezTo>
                  <a:lnTo>
                    <a:pt x="261747" y="337820"/>
                  </a:lnTo>
                  <a:cubicBezTo>
                    <a:pt x="305308" y="337820"/>
                    <a:pt x="340741" y="302387"/>
                    <a:pt x="340741" y="258826"/>
                  </a:cubicBezTo>
                  <a:close/>
                  <a:moveTo>
                    <a:pt x="210058" y="249809"/>
                  </a:moveTo>
                  <a:cubicBezTo>
                    <a:pt x="187198" y="249809"/>
                    <a:pt x="168529" y="231140"/>
                    <a:pt x="168529" y="208280"/>
                  </a:cubicBezTo>
                  <a:cubicBezTo>
                    <a:pt x="168529" y="185420"/>
                    <a:pt x="187198" y="166751"/>
                    <a:pt x="210058" y="166751"/>
                  </a:cubicBezTo>
                  <a:cubicBezTo>
                    <a:pt x="232918" y="166751"/>
                    <a:pt x="251587" y="185420"/>
                    <a:pt x="251587" y="208280"/>
                  </a:cubicBezTo>
                  <a:cubicBezTo>
                    <a:pt x="251587" y="231140"/>
                    <a:pt x="232918" y="249809"/>
                    <a:pt x="210058" y="249809"/>
                  </a:cubicBezTo>
                  <a:moveTo>
                    <a:pt x="210058" y="143510"/>
                  </a:moveTo>
                  <a:cubicBezTo>
                    <a:pt x="174371" y="143510"/>
                    <a:pt x="145288" y="172593"/>
                    <a:pt x="145288" y="208280"/>
                  </a:cubicBezTo>
                  <a:cubicBezTo>
                    <a:pt x="145288" y="243967"/>
                    <a:pt x="174371" y="273050"/>
                    <a:pt x="210058" y="273050"/>
                  </a:cubicBezTo>
                  <a:cubicBezTo>
                    <a:pt x="245745" y="273050"/>
                    <a:pt x="274828" y="243967"/>
                    <a:pt x="274828" y="208280"/>
                  </a:cubicBezTo>
                  <a:cubicBezTo>
                    <a:pt x="274828" y="172593"/>
                    <a:pt x="245745" y="143510"/>
                    <a:pt x="210058" y="143510"/>
                  </a:cubicBezTo>
                  <a:moveTo>
                    <a:pt x="278638" y="123698"/>
                  </a:moveTo>
                  <a:cubicBezTo>
                    <a:pt x="270129" y="123698"/>
                    <a:pt x="263271" y="130556"/>
                    <a:pt x="263271" y="139065"/>
                  </a:cubicBezTo>
                  <a:cubicBezTo>
                    <a:pt x="263271" y="147574"/>
                    <a:pt x="270129" y="154432"/>
                    <a:pt x="278638" y="154432"/>
                  </a:cubicBezTo>
                  <a:cubicBezTo>
                    <a:pt x="287147" y="154432"/>
                    <a:pt x="294005" y="147574"/>
                    <a:pt x="294005" y="139065"/>
                  </a:cubicBezTo>
                  <a:cubicBezTo>
                    <a:pt x="294005" y="130556"/>
                    <a:pt x="287147" y="123698"/>
                    <a:pt x="278638" y="123698"/>
                  </a:cubicBezTo>
                  <a:moveTo>
                    <a:pt x="208407" y="416687"/>
                  </a:moveTo>
                  <a:cubicBezTo>
                    <a:pt x="93472" y="416687"/>
                    <a:pt x="0" y="323215"/>
                    <a:pt x="0" y="208407"/>
                  </a:cubicBezTo>
                  <a:cubicBezTo>
                    <a:pt x="0" y="93599"/>
                    <a:pt x="93472" y="0"/>
                    <a:pt x="208407" y="0"/>
                  </a:cubicBezTo>
                  <a:cubicBezTo>
                    <a:pt x="323342" y="0"/>
                    <a:pt x="416814" y="93472"/>
                    <a:pt x="416814" y="208407"/>
                  </a:cubicBezTo>
                  <a:cubicBezTo>
                    <a:pt x="416814" y="323342"/>
                    <a:pt x="323342" y="416814"/>
                    <a:pt x="208407" y="416814"/>
                  </a:cubicBezTo>
                </a:path>
              </a:pathLst>
            </a:custGeom>
            <a:solidFill>
              <a:srgbClr val="1A2A4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39633" y="5690768"/>
            <a:ext cx="417490" cy="792509"/>
          </a:xfrm>
          <a:custGeom>
            <a:avLst/>
            <a:gdLst/>
            <a:ahLst/>
            <a:cxnLst/>
            <a:rect l="l" t="t" r="r" b="b"/>
            <a:pathLst>
              <a:path w="417490" h="792509">
                <a:moveTo>
                  <a:pt x="0" y="0"/>
                </a:moveTo>
                <a:lnTo>
                  <a:pt x="417491" y="0"/>
                </a:lnTo>
                <a:lnTo>
                  <a:pt x="417491" y="792509"/>
                </a:lnTo>
                <a:lnTo>
                  <a:pt x="0" y="792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47139" y="6951726"/>
            <a:ext cx="400050" cy="314335"/>
            <a:chOff x="0" y="0"/>
            <a:chExt cx="533400" cy="419113"/>
          </a:xfrm>
        </p:grpSpPr>
        <p:sp>
          <p:nvSpPr>
            <p:cNvPr id="8" name="Freeform 8"/>
            <p:cNvSpPr/>
            <p:nvPr/>
          </p:nvSpPr>
          <p:spPr>
            <a:xfrm>
              <a:off x="331089" y="89408"/>
              <a:ext cx="138684" cy="236347"/>
            </a:xfrm>
            <a:custGeom>
              <a:avLst/>
              <a:gdLst/>
              <a:ahLst/>
              <a:cxnLst/>
              <a:rect l="l" t="t" r="r" b="b"/>
              <a:pathLst>
                <a:path w="138684" h="236347">
                  <a:moveTo>
                    <a:pt x="126111" y="0"/>
                  </a:moveTo>
                  <a:lnTo>
                    <a:pt x="0" y="109347"/>
                  </a:lnTo>
                  <a:lnTo>
                    <a:pt x="128778" y="236347"/>
                  </a:lnTo>
                  <a:cubicBezTo>
                    <a:pt x="135001" y="226568"/>
                    <a:pt x="138684" y="215011"/>
                    <a:pt x="138684" y="202692"/>
                  </a:cubicBezTo>
                  <a:lnTo>
                    <a:pt x="138684" y="37592"/>
                  </a:lnTo>
                  <a:cubicBezTo>
                    <a:pt x="138684" y="23495"/>
                    <a:pt x="133858" y="10541"/>
                    <a:pt x="125984" y="0"/>
                  </a:cubicBezTo>
                </a:path>
              </a:pathLst>
            </a:custGeom>
            <a:solidFill>
              <a:srgbClr val="1A2A4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2456" y="63500"/>
              <a:ext cx="345694" cy="160401"/>
            </a:xfrm>
            <a:custGeom>
              <a:avLst/>
              <a:gdLst/>
              <a:ahLst/>
              <a:cxnLst/>
              <a:rect l="l" t="t" r="r" b="b"/>
              <a:pathLst>
                <a:path w="345694" h="160401">
                  <a:moveTo>
                    <a:pt x="345694" y="8890"/>
                  </a:moveTo>
                  <a:cubicBezTo>
                    <a:pt x="336296" y="3429"/>
                    <a:pt x="325501" y="0"/>
                    <a:pt x="313944" y="0"/>
                  </a:cubicBezTo>
                  <a:lnTo>
                    <a:pt x="34544" y="0"/>
                  </a:lnTo>
                  <a:cubicBezTo>
                    <a:pt x="21844" y="0"/>
                    <a:pt x="10033" y="3810"/>
                    <a:pt x="0" y="10414"/>
                  </a:cubicBezTo>
                  <a:lnTo>
                    <a:pt x="171069" y="160401"/>
                  </a:lnTo>
                  <a:close/>
                </a:path>
              </a:pathLst>
            </a:custGeom>
            <a:solidFill>
              <a:srgbClr val="1A2A4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92075" y="215519"/>
              <a:ext cx="350393" cy="140081"/>
            </a:xfrm>
            <a:custGeom>
              <a:avLst/>
              <a:gdLst/>
              <a:ahLst/>
              <a:cxnLst/>
              <a:rect l="l" t="t" r="r" b="b"/>
              <a:pathLst>
                <a:path w="350393" h="140081">
                  <a:moveTo>
                    <a:pt x="179705" y="34798"/>
                  </a:moveTo>
                  <a:cubicBezTo>
                    <a:pt x="177292" y="36830"/>
                    <a:pt x="174371" y="37846"/>
                    <a:pt x="171323" y="37846"/>
                  </a:cubicBezTo>
                  <a:cubicBezTo>
                    <a:pt x="168275" y="37846"/>
                    <a:pt x="165354" y="36830"/>
                    <a:pt x="162941" y="34671"/>
                  </a:cubicBezTo>
                  <a:lnTo>
                    <a:pt x="126619" y="2921"/>
                  </a:lnTo>
                  <a:lnTo>
                    <a:pt x="0" y="129413"/>
                  </a:lnTo>
                  <a:cubicBezTo>
                    <a:pt x="10033" y="136017"/>
                    <a:pt x="22098" y="140081"/>
                    <a:pt x="34925" y="140081"/>
                  </a:cubicBezTo>
                  <a:lnTo>
                    <a:pt x="314325" y="140081"/>
                  </a:lnTo>
                  <a:cubicBezTo>
                    <a:pt x="327660" y="140081"/>
                    <a:pt x="340106" y="135763"/>
                    <a:pt x="350393" y="128651"/>
                  </a:cubicBezTo>
                  <a:lnTo>
                    <a:pt x="219837" y="0"/>
                  </a:lnTo>
                  <a:close/>
                </a:path>
              </a:pathLst>
            </a:custGeom>
            <a:solidFill>
              <a:srgbClr val="1A2A4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91694"/>
              <a:ext cx="136144" cy="235331"/>
            </a:xfrm>
            <a:custGeom>
              <a:avLst/>
              <a:gdLst/>
              <a:ahLst/>
              <a:cxnLst/>
              <a:rect l="l" t="t" r="r" b="b"/>
              <a:pathLst>
                <a:path w="136144" h="235331">
                  <a:moveTo>
                    <a:pt x="10795" y="0"/>
                  </a:moveTo>
                  <a:cubicBezTo>
                    <a:pt x="4064" y="10160"/>
                    <a:pt x="0" y="22225"/>
                    <a:pt x="0" y="35306"/>
                  </a:cubicBezTo>
                  <a:lnTo>
                    <a:pt x="0" y="200406"/>
                  </a:lnTo>
                  <a:cubicBezTo>
                    <a:pt x="0" y="213360"/>
                    <a:pt x="3937" y="225298"/>
                    <a:pt x="10668" y="235331"/>
                  </a:cubicBezTo>
                  <a:lnTo>
                    <a:pt x="136144" y="109855"/>
                  </a:lnTo>
                  <a:close/>
                </a:path>
              </a:pathLst>
            </a:custGeom>
            <a:solidFill>
              <a:srgbClr val="1A2A4E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13780" y="3190437"/>
            <a:ext cx="12863236" cy="147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4"/>
              </a:lnSpc>
            </a:pPr>
            <a:r>
              <a:rPr lang="en-US" sz="821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¡Gracias </a:t>
            </a:r>
            <a:r>
              <a:rPr lang="en-US" sz="821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por</a:t>
            </a:r>
            <a:r>
              <a:rPr lang="en-US" sz="821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21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</a:t>
            </a:r>
            <a:r>
              <a:rPr lang="en-US" sz="821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21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tiempo</a:t>
            </a:r>
            <a:r>
              <a:rPr lang="en-US" sz="821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71593" y="5208575"/>
            <a:ext cx="2429266" cy="48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3"/>
              </a:lnSpc>
            </a:pPr>
            <a:r>
              <a:rPr lang="en-US" sz="28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Contáctenos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72681" y="5685272"/>
            <a:ext cx="5067557" cy="168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3"/>
              </a:lnSpc>
            </a:pPr>
            <a:r>
              <a:rPr lang="en-US" sz="289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www.plugdelivery.net</a:t>
            </a:r>
          </a:p>
          <a:p>
            <a:pPr algn="l">
              <a:lnSpc>
                <a:spcPts val="2544"/>
              </a:lnSpc>
            </a:pPr>
            <a:r>
              <a:rPr lang="en-US" sz="289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89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plugdelivery</a:t>
            </a:r>
            <a:endParaRPr lang="en-US" sz="289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753"/>
              </a:lnSpc>
            </a:pPr>
            <a:r>
              <a:rPr lang="en-US" sz="289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89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plugdeliveryoficial</a:t>
            </a:r>
            <a:endParaRPr lang="en-US" sz="289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544"/>
              </a:lnSpc>
            </a:pPr>
            <a:r>
              <a:rPr lang="en-US" sz="289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contacto@plugdelivery.net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D422F5-C9F2-BB28-B705-3B53FD1A7383}"/>
              </a:ext>
            </a:extLst>
          </p:cNvPr>
          <p:cNvSpPr txBox="1"/>
          <p:nvPr/>
        </p:nvSpPr>
        <p:spPr>
          <a:xfrm>
            <a:off x="1371600" y="1194101"/>
            <a:ext cx="1684020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FFFFFF"/>
                </a:solidFill>
                <a:latin typeface="Poppins Bold"/>
                <a:cs typeface="Poppins Bold"/>
              </a:rPr>
              <a:t>“La tecnología está lista, la oportunidad es ahora”</a:t>
            </a:r>
          </a:p>
          <a:p>
            <a:endParaRPr lang="pt-BR" sz="10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1273</Words>
  <Application>Microsoft Office PowerPoint</Application>
  <PresentationFormat>Personalizar</PresentationFormat>
  <Paragraphs>86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 Black</vt:lpstr>
      <vt:lpstr>Aptos</vt:lpstr>
      <vt:lpstr>Arial</vt:lpstr>
      <vt:lpstr>Calibri</vt:lpstr>
      <vt:lpstr>Poppins Bold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¡SIGUE TODO EN TIEMPO REAL!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- Plug delivery.pdf</dc:title>
  <dc:creator>Lucianot</dc:creator>
  <cp:lastModifiedBy>lts pe</cp:lastModifiedBy>
  <cp:revision>63</cp:revision>
  <dcterms:created xsi:type="dcterms:W3CDTF">2006-08-16T00:00:00Z</dcterms:created>
  <dcterms:modified xsi:type="dcterms:W3CDTF">2026-02-20T21:29:20Z</dcterms:modified>
  <dc:identifier>DAGukm_vC_k</dc:identifier>
</cp:coreProperties>
</file>